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C958C-FA9A-416A-95AC-AF4605432987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3A380-EC77-4F50-A4EE-E4F3305C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04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3A380-EC77-4F50-A4EE-E4F3305C09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57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3A380-EC77-4F50-A4EE-E4F3305C09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06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3A380-EC77-4F50-A4EE-E4F3305C09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06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3A380-EC77-4F50-A4EE-E4F3305C09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06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3A380-EC77-4F50-A4EE-E4F3305C09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06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3A380-EC77-4F50-A4EE-E4F3305C09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06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3A380-EC77-4F50-A4EE-E4F3305C09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06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3A380-EC77-4F50-A4EE-E4F3305C09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06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3A380-EC77-4F50-A4EE-E4F3305C09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06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3A380-EC77-4F50-A4EE-E4F3305C09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06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62A1-0E56-47AE-9A89-B9A4EF3B11E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63B5-51AC-440E-8073-34A13358F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8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62A1-0E56-47AE-9A89-B9A4EF3B11E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63B5-51AC-440E-8073-34A13358F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1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62A1-0E56-47AE-9A89-B9A4EF3B11E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63B5-51AC-440E-8073-34A13358F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1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62A1-0E56-47AE-9A89-B9A4EF3B11E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63B5-51AC-440E-8073-34A13358F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62A1-0E56-47AE-9A89-B9A4EF3B11E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63B5-51AC-440E-8073-34A13358F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62A1-0E56-47AE-9A89-B9A4EF3B11E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63B5-51AC-440E-8073-34A13358F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62A1-0E56-47AE-9A89-B9A4EF3B11E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63B5-51AC-440E-8073-34A13358F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3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62A1-0E56-47AE-9A89-B9A4EF3B11E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63B5-51AC-440E-8073-34A13358F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7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62A1-0E56-47AE-9A89-B9A4EF3B11E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63B5-51AC-440E-8073-34A13358F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5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62A1-0E56-47AE-9A89-B9A4EF3B11E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63B5-51AC-440E-8073-34A13358F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3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62A1-0E56-47AE-9A89-B9A4EF3B11E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63B5-51AC-440E-8073-34A13358F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4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762A1-0E56-47AE-9A89-B9A4EF3B11E1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A63B5-51AC-440E-8073-34A13358F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3399"/>
                </a:solidFill>
              </a:rPr>
              <a:t>BEST PRACTICES </a:t>
            </a:r>
            <a:br>
              <a:rPr lang="en-US" b="1" dirty="0" smtClean="0">
                <a:solidFill>
                  <a:srgbClr val="003399"/>
                </a:solidFill>
              </a:rPr>
            </a:br>
            <a:r>
              <a:rPr lang="en-US" b="1" dirty="0" smtClean="0">
                <a:solidFill>
                  <a:srgbClr val="003399"/>
                </a:solidFill>
              </a:rPr>
              <a:t>FOR </a:t>
            </a:r>
            <a:br>
              <a:rPr lang="en-US" b="1" dirty="0" smtClean="0">
                <a:solidFill>
                  <a:srgbClr val="003399"/>
                </a:solidFill>
              </a:rPr>
            </a:br>
            <a:r>
              <a:rPr lang="en-US" b="1" dirty="0" smtClean="0">
                <a:solidFill>
                  <a:srgbClr val="003399"/>
                </a:solidFill>
              </a:rPr>
              <a:t>RISK REDUCTION</a:t>
            </a:r>
            <a:endParaRPr lang="en-US" b="1" dirty="0">
              <a:solidFill>
                <a:srgbClr val="0033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CONTINUNING LEGAL EDUCATION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 descr="NAPP blue (with yellow, red)-0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3239770" cy="8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643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4267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3399"/>
                </a:solidFill>
              </a:rPr>
              <a:t>QUESTIONS</a:t>
            </a:r>
            <a:endParaRPr lang="en-US" b="1" dirty="0">
              <a:solidFill>
                <a:srgbClr val="003399"/>
              </a:solidFill>
            </a:endParaRPr>
          </a:p>
        </p:txBody>
      </p:sp>
      <p:pic>
        <p:nvPicPr>
          <p:cNvPr id="3" name="Picture 2" descr="NAPP blue (with yellow, red)-0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304800"/>
            <a:ext cx="3239770" cy="8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43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426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3399"/>
                </a:solidFill>
              </a:rPr>
              <a:t>Not Solely for Attorneys</a:t>
            </a:r>
            <a:br>
              <a:rPr lang="en-US" b="1" dirty="0" smtClean="0">
                <a:solidFill>
                  <a:srgbClr val="003399"/>
                </a:solidFill>
              </a:rPr>
            </a:br>
            <a:r>
              <a:rPr lang="en-US" b="1" dirty="0">
                <a:solidFill>
                  <a:srgbClr val="003399"/>
                </a:solidFill>
              </a:rPr>
              <a:t/>
            </a:r>
            <a:br>
              <a:rPr lang="en-US" b="1" dirty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NAPP BPRR program requires </a:t>
            </a:r>
            <a:br>
              <a:rPr lang="en-US" sz="3200" b="1" dirty="0" smtClean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all participants to obtain CLE credits</a:t>
            </a:r>
            <a:br>
              <a:rPr lang="en-US" sz="3200" b="1" dirty="0" smtClean="0">
                <a:solidFill>
                  <a:srgbClr val="003399"/>
                </a:solidFill>
              </a:rPr>
            </a:br>
            <a:r>
              <a:rPr lang="en-US" sz="3200" b="1" dirty="0">
                <a:solidFill>
                  <a:srgbClr val="003399"/>
                </a:solidFill>
              </a:rPr>
              <a:t/>
            </a:r>
            <a:br>
              <a:rPr lang="en-US" sz="3200" b="1" dirty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USPTO OED announcements</a:t>
            </a:r>
            <a:r>
              <a:rPr lang="en-US" b="1" dirty="0" smtClean="0">
                <a:solidFill>
                  <a:srgbClr val="003399"/>
                </a:solidFill>
              </a:rPr>
              <a:t/>
            </a:r>
            <a:br>
              <a:rPr lang="en-US" b="1" dirty="0" smtClean="0">
                <a:solidFill>
                  <a:srgbClr val="003399"/>
                </a:solidFill>
              </a:rPr>
            </a:br>
            <a:r>
              <a:rPr lang="en-US" b="1" dirty="0">
                <a:solidFill>
                  <a:srgbClr val="003399"/>
                </a:solidFill>
              </a:rPr>
              <a:t/>
            </a:r>
            <a:br>
              <a:rPr lang="en-US" b="1" dirty="0">
                <a:solidFill>
                  <a:srgbClr val="003399"/>
                </a:solidFill>
              </a:rPr>
            </a:br>
            <a:endParaRPr lang="en-US" b="1" dirty="0">
              <a:solidFill>
                <a:srgbClr val="003399"/>
              </a:solidFill>
            </a:endParaRPr>
          </a:p>
        </p:txBody>
      </p:sp>
      <p:pic>
        <p:nvPicPr>
          <p:cNvPr id="3" name="Picture 2" descr="NAPP blue (with yellow, red)-0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304800"/>
            <a:ext cx="3239770" cy="8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346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4343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>
                <a:solidFill>
                  <a:srgbClr val="003399"/>
                </a:solidFill>
              </a:rPr>
              <a:t>Purpose</a:t>
            </a:r>
            <a:r>
              <a:rPr lang="en-US" b="1" dirty="0" smtClean="0">
                <a:solidFill>
                  <a:srgbClr val="003399"/>
                </a:solidFill>
              </a:rPr>
              <a:t/>
            </a:r>
            <a:br>
              <a:rPr lang="en-US" b="1" dirty="0" smtClean="0">
                <a:solidFill>
                  <a:srgbClr val="003399"/>
                </a:solidFill>
              </a:rPr>
            </a:br>
            <a:r>
              <a:rPr lang="en-US" dirty="0">
                <a:solidFill>
                  <a:srgbClr val="003399"/>
                </a:solidFill>
              </a:rPr>
              <a:t/>
            </a:r>
            <a:br>
              <a:rPr lang="en-US" dirty="0">
                <a:solidFill>
                  <a:srgbClr val="003399"/>
                </a:solidFill>
              </a:rPr>
            </a:b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sz="4000" b="1" dirty="0" smtClean="0">
                <a:solidFill>
                  <a:srgbClr val="003399"/>
                </a:solidFill>
              </a:rPr>
              <a:t>Requires BPRR participants </a:t>
            </a:r>
            <a:r>
              <a:rPr lang="en-US" sz="4000" b="1" dirty="0">
                <a:solidFill>
                  <a:srgbClr val="003399"/>
                </a:solidFill>
              </a:rPr>
              <a:t>to remain </a:t>
            </a:r>
            <a:r>
              <a:rPr lang="en-US" sz="4000" b="1" dirty="0" smtClean="0">
                <a:solidFill>
                  <a:srgbClr val="003399"/>
                </a:solidFill>
              </a:rPr>
              <a:t/>
            </a:r>
            <a:br>
              <a:rPr lang="en-US" sz="4000" b="1" dirty="0" smtClean="0">
                <a:solidFill>
                  <a:srgbClr val="003399"/>
                </a:solidFill>
              </a:rPr>
            </a:br>
            <a:r>
              <a:rPr lang="en-US" sz="4000" b="1" dirty="0" smtClean="0">
                <a:solidFill>
                  <a:srgbClr val="003399"/>
                </a:solidFill>
              </a:rPr>
              <a:t>current </a:t>
            </a:r>
            <a:r>
              <a:rPr lang="en-US" sz="4000" b="1" dirty="0">
                <a:solidFill>
                  <a:srgbClr val="003399"/>
                </a:solidFill>
              </a:rPr>
              <a:t>regarding the law, the obligations and standards of the legal profession, and the management of their practices.</a:t>
            </a:r>
            <a:r>
              <a:rPr lang="en-US" sz="4000" dirty="0">
                <a:solidFill>
                  <a:srgbClr val="003399"/>
                </a:solidFill>
              </a:rPr>
              <a:t> </a:t>
            </a:r>
            <a:r>
              <a:rPr lang="en-US" sz="3600" b="1" dirty="0">
                <a:solidFill>
                  <a:srgbClr val="003399"/>
                </a:solidFill>
              </a:rPr>
              <a:t/>
            </a:r>
            <a:br>
              <a:rPr lang="en-US" sz="3600" b="1" dirty="0">
                <a:solidFill>
                  <a:srgbClr val="003399"/>
                </a:solidFill>
              </a:rPr>
            </a:br>
            <a:r>
              <a:rPr lang="en-US" b="1" dirty="0" smtClean="0">
                <a:solidFill>
                  <a:srgbClr val="003399"/>
                </a:solidFill>
              </a:rPr>
              <a:t/>
            </a:r>
            <a:br>
              <a:rPr lang="en-US" b="1" dirty="0" smtClean="0">
                <a:solidFill>
                  <a:srgbClr val="003399"/>
                </a:solidFill>
              </a:rPr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3" name="Picture 2" descr="NAPP blue (with yellow, red)-0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304800"/>
            <a:ext cx="3239770" cy="8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424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4419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3399"/>
                </a:solidFill>
              </a:rPr>
              <a:t>Definition</a:t>
            </a:r>
            <a:br>
              <a:rPr lang="en-US" b="1" dirty="0" smtClean="0">
                <a:solidFill>
                  <a:srgbClr val="003399"/>
                </a:solidFill>
              </a:rPr>
            </a:br>
            <a:r>
              <a:rPr lang="en-US" b="1" dirty="0" smtClean="0">
                <a:solidFill>
                  <a:srgbClr val="003399"/>
                </a:solidFill>
              </a:rPr>
              <a:t/>
            </a:r>
            <a:br>
              <a:rPr lang="en-US" b="1" dirty="0" smtClean="0">
                <a:solidFill>
                  <a:srgbClr val="003399"/>
                </a:solidFill>
              </a:rPr>
            </a:br>
            <a:r>
              <a:rPr lang="en-US" sz="3600" b="1" dirty="0" smtClean="0">
                <a:solidFill>
                  <a:srgbClr val="003399"/>
                </a:solidFill>
              </a:rPr>
              <a:t>Concentrated education or research and work product in the fields of patent law, ethics, or practice management</a:t>
            </a:r>
            <a:r>
              <a:rPr lang="en-US" sz="3600" b="1" dirty="0">
                <a:solidFill>
                  <a:srgbClr val="003399"/>
                </a:solidFill>
              </a:rPr>
              <a:t/>
            </a:r>
            <a:br>
              <a:rPr lang="en-US" sz="3600" b="1" dirty="0">
                <a:solidFill>
                  <a:srgbClr val="003399"/>
                </a:solidFill>
              </a:rPr>
            </a:br>
            <a:r>
              <a:rPr lang="en-US" b="1" dirty="0" smtClean="0">
                <a:solidFill>
                  <a:srgbClr val="003399"/>
                </a:solidFill>
              </a:rPr>
              <a:t/>
            </a:r>
            <a:br>
              <a:rPr lang="en-US" b="1" dirty="0" smtClean="0">
                <a:solidFill>
                  <a:srgbClr val="003399"/>
                </a:solidFill>
              </a:rPr>
            </a:br>
            <a:endParaRPr lang="en-US" b="1" dirty="0">
              <a:solidFill>
                <a:srgbClr val="003399"/>
              </a:solidFill>
            </a:endParaRPr>
          </a:p>
        </p:txBody>
      </p:sp>
      <p:pic>
        <p:nvPicPr>
          <p:cNvPr id="3" name="Picture 2" descr="NAPP blue (with yellow, red)-0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304800"/>
            <a:ext cx="3239770" cy="8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324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43434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b="1" dirty="0" smtClean="0">
                <a:solidFill>
                  <a:srgbClr val="003399"/>
                </a:solidFill>
              </a:rPr>
              <a:t>Examples</a:t>
            </a:r>
            <a:r>
              <a:rPr lang="en-US" b="1" dirty="0" smtClean="0">
                <a:solidFill>
                  <a:srgbClr val="003399"/>
                </a:solidFill>
              </a:rPr>
              <a:t/>
            </a:r>
            <a:br>
              <a:rPr lang="en-US" b="1" dirty="0" smtClean="0">
                <a:solidFill>
                  <a:srgbClr val="003399"/>
                </a:solidFill>
              </a:rPr>
            </a:br>
            <a:r>
              <a:rPr lang="en-US" sz="2700" b="1" dirty="0" smtClean="0">
                <a:solidFill>
                  <a:srgbClr val="003399"/>
                </a:solidFill>
              </a:rPr>
              <a:t/>
            </a:r>
            <a:br>
              <a:rPr lang="en-US" sz="2700" b="1" dirty="0" smtClean="0">
                <a:solidFill>
                  <a:srgbClr val="003399"/>
                </a:solidFill>
              </a:rPr>
            </a:br>
            <a:r>
              <a:rPr lang="en-US" sz="3600" b="1" dirty="0" smtClean="0">
                <a:solidFill>
                  <a:srgbClr val="003399"/>
                </a:solidFill>
              </a:rPr>
              <a:t>Activities for which MCLE is approved</a:t>
            </a:r>
            <a:br>
              <a:rPr lang="en-US" sz="3600" b="1" dirty="0" smtClean="0">
                <a:solidFill>
                  <a:srgbClr val="003399"/>
                </a:solidFill>
              </a:rPr>
            </a:br>
            <a:r>
              <a:rPr lang="en-US" sz="3600" b="1" dirty="0" smtClean="0">
                <a:solidFill>
                  <a:srgbClr val="003399"/>
                </a:solidFill>
              </a:rPr>
              <a:t>Teaching or attending college courses</a:t>
            </a:r>
            <a:br>
              <a:rPr lang="en-US" sz="3600" b="1" dirty="0" smtClean="0">
                <a:solidFill>
                  <a:srgbClr val="003399"/>
                </a:solidFill>
              </a:rPr>
            </a:br>
            <a:r>
              <a:rPr lang="en-US" sz="3600" b="1" dirty="0" smtClean="0">
                <a:solidFill>
                  <a:srgbClr val="003399"/>
                </a:solidFill>
              </a:rPr>
              <a:t>Researching and publishing articles</a:t>
            </a:r>
            <a:r>
              <a:rPr lang="en-US" b="1" dirty="0" smtClean="0">
                <a:solidFill>
                  <a:srgbClr val="003399"/>
                </a:solidFill>
              </a:rPr>
              <a:t/>
            </a:r>
            <a:br>
              <a:rPr lang="en-US" b="1" dirty="0" smtClean="0">
                <a:solidFill>
                  <a:srgbClr val="003399"/>
                </a:solidFill>
              </a:rPr>
            </a:br>
            <a:endParaRPr lang="en-US" b="1" dirty="0">
              <a:solidFill>
                <a:srgbClr val="003399"/>
              </a:solidFill>
            </a:endParaRPr>
          </a:p>
        </p:txBody>
      </p:sp>
      <p:pic>
        <p:nvPicPr>
          <p:cNvPr id="3" name="Picture 2" descr="NAPP blue (with yellow, red)-0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304800"/>
            <a:ext cx="3239770" cy="8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717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426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3399"/>
                </a:solidFill>
              </a:rPr>
              <a:t>Resources</a:t>
            </a:r>
            <a:br>
              <a:rPr lang="en-US" b="1" dirty="0" smtClean="0">
                <a:solidFill>
                  <a:srgbClr val="003399"/>
                </a:solidFill>
              </a:rPr>
            </a:br>
            <a:r>
              <a:rPr lang="en-US" b="1" dirty="0">
                <a:solidFill>
                  <a:srgbClr val="003399"/>
                </a:solidFill>
              </a:rPr>
              <a:t/>
            </a:r>
            <a:br>
              <a:rPr lang="en-US" b="1" dirty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Professional organization meetings</a:t>
            </a:r>
            <a:br>
              <a:rPr lang="en-US" sz="3200" b="1" dirty="0" smtClean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AIPLA Learning Center</a:t>
            </a:r>
            <a:br>
              <a:rPr lang="en-US" sz="3200" b="1" dirty="0" smtClean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Local and State IP associations</a:t>
            </a:r>
            <a:br>
              <a:rPr lang="en-US" sz="3200" b="1" dirty="0" smtClean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Law firm presentations</a:t>
            </a:r>
            <a:br>
              <a:rPr lang="en-US" sz="3200" b="1" dirty="0" smtClean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Law School CLE webinars and presentations</a:t>
            </a:r>
            <a:br>
              <a:rPr lang="en-US" sz="3200" b="1" dirty="0" smtClean="0">
                <a:solidFill>
                  <a:srgbClr val="003399"/>
                </a:solidFill>
              </a:rPr>
            </a:br>
            <a:endParaRPr lang="en-US" b="1" dirty="0">
              <a:solidFill>
                <a:srgbClr val="003399"/>
              </a:solidFill>
            </a:endParaRPr>
          </a:p>
        </p:txBody>
      </p:sp>
      <p:pic>
        <p:nvPicPr>
          <p:cNvPr id="3" name="Picture 2" descr="NAPP blue (with yellow, red)-0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304800"/>
            <a:ext cx="3239770" cy="8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883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4267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3399"/>
                </a:solidFill>
              </a:rPr>
              <a:t>Commercial Resources</a:t>
            </a:r>
            <a:br>
              <a:rPr lang="en-US" b="1" dirty="0" smtClean="0">
                <a:solidFill>
                  <a:srgbClr val="003399"/>
                </a:solidFill>
              </a:rPr>
            </a:br>
            <a:r>
              <a:rPr lang="en-US" b="1" dirty="0">
                <a:solidFill>
                  <a:srgbClr val="003399"/>
                </a:solidFill>
              </a:rPr>
              <a:t/>
            </a:r>
            <a:br>
              <a:rPr lang="en-US" b="1" dirty="0">
                <a:solidFill>
                  <a:srgbClr val="003399"/>
                </a:solidFill>
              </a:rPr>
            </a:br>
            <a:r>
              <a:rPr lang="en-US" sz="3600" b="1" dirty="0" smtClean="0">
                <a:solidFill>
                  <a:srgbClr val="003399"/>
                </a:solidFill>
              </a:rPr>
              <a:t>Audio</a:t>
            </a:r>
            <a:br>
              <a:rPr lang="en-US" sz="3600" b="1" dirty="0" smtClean="0">
                <a:solidFill>
                  <a:srgbClr val="003399"/>
                </a:solidFill>
              </a:rPr>
            </a:br>
            <a:r>
              <a:rPr lang="en-US" sz="3600" b="1" dirty="0" smtClean="0">
                <a:solidFill>
                  <a:srgbClr val="003399"/>
                </a:solidFill>
              </a:rPr>
              <a:t>Live Webinar</a:t>
            </a:r>
            <a:br>
              <a:rPr lang="en-US" sz="3600" b="1" dirty="0" smtClean="0">
                <a:solidFill>
                  <a:srgbClr val="003399"/>
                </a:solidFill>
              </a:rPr>
            </a:br>
            <a:r>
              <a:rPr lang="en-US" sz="3600" b="1" dirty="0" smtClean="0">
                <a:solidFill>
                  <a:srgbClr val="003399"/>
                </a:solidFill>
              </a:rPr>
              <a:t>On Demand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b="1" dirty="0"/>
          </a:p>
        </p:txBody>
      </p:sp>
      <p:pic>
        <p:nvPicPr>
          <p:cNvPr id="3" name="Picture 2" descr="NAPP blue (with yellow, red)-0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304800"/>
            <a:ext cx="3239770" cy="8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26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426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b="1" dirty="0" err="1" smtClean="0">
                <a:solidFill>
                  <a:srgbClr val="003399"/>
                </a:solidFill>
              </a:rPr>
              <a:t>Lawline</a:t>
            </a:r>
            <a:r>
              <a:rPr lang="en-US" sz="3200" b="1" dirty="0" smtClean="0">
                <a:solidFill>
                  <a:srgbClr val="003399"/>
                </a:solidFill>
              </a:rPr>
              <a:t> </a:t>
            </a:r>
            <a:r>
              <a:rPr lang="en-US" sz="3200" b="1" u="sng" dirty="0" smtClean="0">
                <a:solidFill>
                  <a:srgbClr val="003399"/>
                </a:solidFill>
              </a:rPr>
              <a:t>lawline.com</a:t>
            </a:r>
            <a:r>
              <a:rPr lang="en-US" sz="3200" b="1" dirty="0" smtClean="0">
                <a:solidFill>
                  <a:srgbClr val="003399"/>
                </a:solidFill>
              </a:rPr>
              <a:t/>
            </a:r>
            <a:br>
              <a:rPr lang="en-US" sz="3200" b="1" dirty="0" smtClean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Law Seminars </a:t>
            </a:r>
            <a:r>
              <a:rPr lang="en-US" sz="3200" b="1" dirty="0" err="1" smtClean="0">
                <a:solidFill>
                  <a:srgbClr val="003399"/>
                </a:solidFill>
              </a:rPr>
              <a:t>Internat’l</a:t>
            </a:r>
            <a:r>
              <a:rPr lang="en-US" sz="3200" b="1" dirty="0" smtClean="0">
                <a:solidFill>
                  <a:srgbClr val="003399"/>
                </a:solidFill>
              </a:rPr>
              <a:t> (LSI)  </a:t>
            </a:r>
            <a:r>
              <a:rPr lang="en-US" sz="3200" b="1" u="sng" dirty="0" smtClean="0">
                <a:solidFill>
                  <a:srgbClr val="003399"/>
                </a:solidFill>
              </a:rPr>
              <a:t>lawseminars.com</a:t>
            </a:r>
            <a:r>
              <a:rPr lang="en-US" sz="3200" b="1" dirty="0" smtClean="0">
                <a:solidFill>
                  <a:srgbClr val="003399"/>
                </a:solidFill>
              </a:rPr>
              <a:t/>
            </a:r>
            <a:br>
              <a:rPr lang="en-US" sz="3200" b="1" dirty="0" smtClean="0">
                <a:solidFill>
                  <a:srgbClr val="003399"/>
                </a:solidFill>
              </a:rPr>
            </a:br>
            <a:r>
              <a:rPr lang="en-US" sz="3200" b="1" dirty="0" err="1" smtClean="0">
                <a:solidFill>
                  <a:srgbClr val="003399"/>
                </a:solidFill>
              </a:rPr>
              <a:t>MyLaw</a:t>
            </a:r>
            <a:r>
              <a:rPr lang="en-US" sz="3200" b="1" dirty="0" smtClean="0">
                <a:solidFill>
                  <a:srgbClr val="003399"/>
                </a:solidFill>
              </a:rPr>
              <a:t> CLE </a:t>
            </a:r>
            <a:r>
              <a:rPr lang="en-US" sz="3200" b="1" u="sng" dirty="0" smtClean="0">
                <a:solidFill>
                  <a:srgbClr val="003399"/>
                </a:solidFill>
              </a:rPr>
              <a:t>mylawcle.com</a:t>
            </a:r>
            <a:br>
              <a:rPr lang="en-US" sz="3200" b="1" u="sng" dirty="0" smtClean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Versa-Tape </a:t>
            </a:r>
            <a:r>
              <a:rPr lang="en-US" sz="3200" b="1" u="sng" dirty="0" smtClean="0">
                <a:solidFill>
                  <a:srgbClr val="003399"/>
                </a:solidFill>
              </a:rPr>
              <a:t>versatape.com</a:t>
            </a:r>
            <a:br>
              <a:rPr lang="en-US" sz="3200" b="1" u="sng" dirty="0" smtClean="0">
                <a:solidFill>
                  <a:srgbClr val="003399"/>
                </a:solidFill>
              </a:rPr>
            </a:br>
            <a:r>
              <a:rPr lang="en-US" sz="3200" b="1" dirty="0" err="1" smtClean="0">
                <a:solidFill>
                  <a:srgbClr val="003399"/>
                </a:solidFill>
              </a:rPr>
              <a:t>Practising</a:t>
            </a:r>
            <a:r>
              <a:rPr lang="en-US" sz="3200" b="1" dirty="0" smtClean="0">
                <a:solidFill>
                  <a:srgbClr val="003399"/>
                </a:solidFill>
              </a:rPr>
              <a:t> Law Institute </a:t>
            </a:r>
            <a:r>
              <a:rPr lang="en-US" sz="3200" b="1" u="sng" dirty="0" smtClean="0">
                <a:solidFill>
                  <a:srgbClr val="003399"/>
                </a:solidFill>
              </a:rPr>
              <a:t>pli.edu</a:t>
            </a:r>
            <a:br>
              <a:rPr lang="en-US" sz="3200" b="1" u="sng" dirty="0" smtClean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Bridgeport </a:t>
            </a:r>
            <a:r>
              <a:rPr lang="en-US" sz="3200" b="1" u="sng" dirty="0" smtClean="0">
                <a:solidFill>
                  <a:srgbClr val="003399"/>
                </a:solidFill>
              </a:rPr>
              <a:t>bridgeportce.com</a:t>
            </a:r>
            <a:br>
              <a:rPr lang="en-US" sz="3200" b="1" u="sng" dirty="0" smtClean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ALM </a:t>
            </a:r>
            <a:r>
              <a:rPr lang="en-US" sz="3200" b="1" u="sng" dirty="0" smtClean="0">
                <a:solidFill>
                  <a:srgbClr val="003399"/>
                </a:solidFill>
              </a:rPr>
              <a:t>clecenter.com</a:t>
            </a:r>
            <a:br>
              <a:rPr lang="en-US" sz="3200" b="1" u="sng" dirty="0" smtClean="0">
                <a:solidFill>
                  <a:srgbClr val="003399"/>
                </a:solidFill>
              </a:rPr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b="1" dirty="0"/>
          </a:p>
        </p:txBody>
      </p:sp>
      <p:pic>
        <p:nvPicPr>
          <p:cNvPr id="3" name="Picture 2" descr="NAPP blue (with yellow, red)-0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304800"/>
            <a:ext cx="3239770" cy="8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988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4267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American Law Institute </a:t>
            </a:r>
            <a:r>
              <a:rPr lang="en-US" sz="3200" b="1" u="sng" dirty="0" smtClean="0">
                <a:solidFill>
                  <a:srgbClr val="003399"/>
                </a:solidFill>
              </a:rPr>
              <a:t>ali-cle.org</a:t>
            </a:r>
            <a:br>
              <a:rPr lang="en-US" sz="3200" b="1" u="sng" dirty="0" smtClean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American Bar Assoc. </a:t>
            </a:r>
            <a:r>
              <a:rPr lang="en-US" sz="3200" b="1" u="sng" dirty="0" smtClean="0">
                <a:solidFill>
                  <a:srgbClr val="003399"/>
                </a:solidFill>
              </a:rPr>
              <a:t>abanet.org</a:t>
            </a:r>
            <a:br>
              <a:rPr lang="en-US" sz="3200" b="1" u="sng" dirty="0" smtClean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PLP </a:t>
            </a:r>
            <a:r>
              <a:rPr lang="en-US" sz="3200" b="1" u="sng" dirty="0" smtClean="0">
                <a:solidFill>
                  <a:srgbClr val="003399"/>
                </a:solidFill>
              </a:rPr>
              <a:t>progressivelawpractice.com</a:t>
            </a:r>
            <a:br>
              <a:rPr lang="en-US" sz="3200" b="1" u="sng" dirty="0" smtClean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Patent Resources Group </a:t>
            </a:r>
            <a:r>
              <a:rPr lang="en-US" sz="3200" b="1" u="sng" dirty="0" smtClean="0">
                <a:solidFill>
                  <a:srgbClr val="003399"/>
                </a:solidFill>
              </a:rPr>
              <a:t>patentresources.com</a:t>
            </a:r>
            <a:r>
              <a:rPr lang="en-US" b="1" u="sng" dirty="0" smtClean="0">
                <a:solidFill>
                  <a:srgbClr val="003399"/>
                </a:solidFill>
              </a:rPr>
              <a:t/>
            </a:r>
            <a:br>
              <a:rPr lang="en-US" b="1" u="sng" dirty="0" smtClean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My Legal Conferences </a:t>
            </a:r>
            <a:r>
              <a:rPr lang="en-US" sz="3200" b="1" u="sng" dirty="0" smtClean="0">
                <a:solidFill>
                  <a:srgbClr val="003399"/>
                </a:solidFill>
              </a:rPr>
              <a:t>weblegaltraining.com</a:t>
            </a:r>
            <a:br>
              <a:rPr lang="en-US" sz="3200" b="1" u="sng" dirty="0" smtClean="0">
                <a:solidFill>
                  <a:srgbClr val="003399"/>
                </a:solidFill>
              </a:rPr>
            </a:br>
            <a:r>
              <a:rPr lang="en-US" sz="3200" b="1" dirty="0" err="1" smtClean="0">
                <a:solidFill>
                  <a:srgbClr val="003399"/>
                </a:solidFill>
              </a:rPr>
              <a:t>Bloomburg</a:t>
            </a:r>
            <a:r>
              <a:rPr lang="en-US" sz="3200" b="1" dirty="0" smtClean="0">
                <a:solidFill>
                  <a:srgbClr val="003399"/>
                </a:solidFill>
              </a:rPr>
              <a:t> BNA </a:t>
            </a:r>
            <a:r>
              <a:rPr lang="en-US" sz="3200" b="1" u="sng" dirty="0" smtClean="0">
                <a:solidFill>
                  <a:srgbClr val="003399"/>
                </a:solidFill>
              </a:rPr>
              <a:t>bna.com</a:t>
            </a:r>
            <a:br>
              <a:rPr lang="en-US" sz="3200" b="1" u="sng" dirty="0" smtClean="0">
                <a:solidFill>
                  <a:srgbClr val="003399"/>
                </a:solidFill>
              </a:rPr>
            </a:br>
            <a:r>
              <a:rPr lang="en-US" sz="3200" b="1" dirty="0" smtClean="0">
                <a:solidFill>
                  <a:srgbClr val="003399"/>
                </a:solidFill>
              </a:rPr>
              <a:t>One Path </a:t>
            </a:r>
            <a:r>
              <a:rPr lang="en-US" sz="3200" b="1" u="sng" dirty="0" smtClean="0">
                <a:solidFill>
                  <a:srgbClr val="003399"/>
                </a:solidFill>
              </a:rPr>
              <a:t>onepathlpm.com</a:t>
            </a:r>
            <a:r>
              <a:rPr lang="en-US" sz="3200" b="1" dirty="0" smtClean="0">
                <a:solidFill>
                  <a:srgbClr val="003399"/>
                </a:solidFill>
              </a:rPr>
              <a:t/>
            </a:r>
            <a:br>
              <a:rPr lang="en-US" sz="3200" b="1" dirty="0" smtClean="0">
                <a:solidFill>
                  <a:srgbClr val="003399"/>
                </a:solidFill>
              </a:rPr>
            </a:br>
            <a:endParaRPr lang="en-US" b="1" dirty="0">
              <a:solidFill>
                <a:srgbClr val="003399"/>
              </a:solidFill>
            </a:endParaRPr>
          </a:p>
        </p:txBody>
      </p:sp>
      <p:pic>
        <p:nvPicPr>
          <p:cNvPr id="3" name="Picture 2" descr="NAPP blue (with yellow, red)-0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304800"/>
            <a:ext cx="3239770" cy="8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53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29</Words>
  <Application>Microsoft Office PowerPoint</Application>
  <PresentationFormat>On-screen Show (4:3)</PresentationFormat>
  <Paragraphs>21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BEST PRACTICES  FOR  RISK REDUCTION</vt:lpstr>
      <vt:lpstr>Not Solely for Attorneys  NAPP BPRR program requires  all participants to obtain CLE credits  USPTO OED announcements  </vt:lpstr>
      <vt:lpstr>   Purpose   Requires BPRR participants to remain  current regarding the law, the obligations and standards of the legal profession, and the management of their practices.     </vt:lpstr>
      <vt:lpstr>Definition  Concentrated education or research and work product in the fields of patent law, ethics, or practice management  </vt:lpstr>
      <vt:lpstr>Examples  Activities for which MCLE is approved Teaching or attending college courses Researching and publishing articles </vt:lpstr>
      <vt:lpstr>Resources  Professional organization meetings AIPLA Learning Center Local and State IP associations Law firm presentations Law School CLE webinars and presentations </vt:lpstr>
      <vt:lpstr>Commercial Resources  Audio Live Webinar On Demand  </vt:lpstr>
      <vt:lpstr> Lawline lawline.com Law Seminars Internat’l (LSI)  lawseminars.com MyLaw CLE mylawcle.com Versa-Tape versatape.com Practising Law Institute pli.edu Bridgeport bridgeportce.com ALM clecenter.com  </vt:lpstr>
      <vt:lpstr>American Law Institute ali-cle.org American Bar Assoc. abanet.org PLP progressivelawpractice.com Patent Resources Group patentresources.com My Legal Conferences weblegaltraining.com Bloomburg BNA bna.com One Path onepathlpm.com </vt:lpstr>
      <vt:lpstr>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2014-07-14T06:59:57Z</dcterms:created>
  <dcterms:modified xsi:type="dcterms:W3CDTF">2014-07-14T08:44:04Z</dcterms:modified>
</cp:coreProperties>
</file>